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23"/>
  </p:notesMasterIdLst>
  <p:handoutMasterIdLst>
    <p:handoutMasterId r:id="rId24"/>
  </p:handoutMasterIdLst>
  <p:sldIdLst>
    <p:sldId id="256" r:id="rId2"/>
    <p:sldId id="270" r:id="rId3"/>
    <p:sldId id="271" r:id="rId4"/>
    <p:sldId id="272" r:id="rId5"/>
    <p:sldId id="273" r:id="rId6"/>
    <p:sldId id="275" r:id="rId7"/>
    <p:sldId id="274" r:id="rId8"/>
    <p:sldId id="27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522" y="-90"/>
      </p:cViewPr>
      <p:guideLst>
        <p:guide orient="horz" pos="2160"/>
        <p:guide pos="2880"/>
      </p:guideLst>
    </p:cSldViewPr>
  </p:slideViewPr>
  <p:notesTextViewPr>
    <p:cViewPr>
      <p:scale>
        <a:sx n="100" d="100"/>
        <a:sy n="100" d="100"/>
      </p:scale>
      <p:origin x="0" y="0"/>
    </p:cViewPr>
  </p:notesTextViewPr>
  <p:notesViewPr>
    <p:cSldViewPr>
      <p:cViewPr varScale="1">
        <p:scale>
          <a:sx n="57" d="100"/>
          <a:sy n="57" d="100"/>
        </p:scale>
        <p:origin x="-1788" y="-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CE36E9E-1639-49B5-B20A-E499F33B8F74}" type="datetimeFigureOut">
              <a:rPr lang="en-US" smtClean="0"/>
              <a:t>8/27/2009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60145C7-C223-4CD2-83D6-C7E82F1FF501}"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Slide Number Placeholder 7"/>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4B821C9-E52E-407F-9A10-69552BAC7737}" type="slidenum">
              <a:rPr lang="en-US" smtClean="0"/>
              <a:t>‹#›</a:t>
            </a:fld>
            <a:endParaRPr lang="en-US"/>
          </a:p>
        </p:txBody>
      </p:sp>
      <p:sp>
        <p:nvSpPr>
          <p:cNvPr id="9" name="Header Placeholder 8"/>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10" name="Slide Image Placeholder 9"/>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7"/>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6704F5C-0592-4461-B7E2-2589179A6B8C}" type="datetimeFigureOut">
              <a:rPr lang="en-US" smtClean="0"/>
              <a:pPr/>
              <a:t>8/27/2009</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1"/>
            <a:ext cx="457200" cy="441325"/>
          </a:xfrm>
        </p:spPr>
        <p:txBody>
          <a:bodyPr/>
          <a:lstStyle>
            <a:lvl1pPr>
              <a:defRPr>
                <a:solidFill>
                  <a:schemeClr val="accent3">
                    <a:shade val="75000"/>
                  </a:schemeClr>
                </a:solidFill>
              </a:defRPr>
            </a:lvl1pPr>
          </a:lstStyle>
          <a:p>
            <a:fld id="{9AB39DE0-23BD-4B4D-ABD3-D810659886A3}"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6704F5C-0592-4461-B7E2-2589179A6B8C}" type="datetimeFigureOut">
              <a:rPr lang="en-US" smtClean="0"/>
              <a:pPr/>
              <a:t>8/27/2009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B39DE0-23BD-4B4D-ABD3-D810659886A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7"/>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2"/>
            <a:ext cx="457200" cy="441325"/>
          </a:xfrm>
        </p:spPr>
        <p:txBody>
          <a:bodyPr/>
          <a:lstStyle/>
          <a:p>
            <a:fld id="{9AB39DE0-23BD-4B4D-ABD3-D810659886A3}"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6704F5C-0592-4461-B7E2-2589179A6B8C}" type="datetimeFigureOut">
              <a:rPr lang="en-US" smtClean="0"/>
              <a:pPr/>
              <a:t>8/27/2009</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2"/>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6704F5C-0592-4461-B7E2-2589179A6B8C}" type="datetimeFigureOut">
              <a:rPr lang="en-US" smtClean="0"/>
              <a:pPr/>
              <a:t>8/27/2009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3"/>
            <a:ext cx="457200" cy="441325"/>
          </a:xfrm>
        </p:spPr>
        <p:txBody>
          <a:bodyPr/>
          <a:lstStyle/>
          <a:p>
            <a:fld id="{9AB39DE0-23BD-4B4D-ABD3-D810659886A3}"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1"/>
            <a:ext cx="6480175"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7"/>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B6704F5C-0592-4461-B7E2-2589179A6B8C}" type="datetimeFigureOut">
              <a:rPr lang="en-US" smtClean="0"/>
              <a:pPr/>
              <a:t>8/27/2009</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1"/>
            <a:ext cx="457200" cy="441325"/>
          </a:xfrm>
        </p:spPr>
        <p:txBody>
          <a:bodyPr/>
          <a:lstStyle>
            <a:lvl1pPr>
              <a:defRPr>
                <a:solidFill>
                  <a:schemeClr val="accent3">
                    <a:shade val="75000"/>
                  </a:schemeClr>
                </a:solidFill>
              </a:defRPr>
            </a:lvl1pPr>
          </a:lstStyle>
          <a:p>
            <a:fld id="{9AB39DE0-23BD-4B4D-ABD3-D810659886A3}"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B6704F5C-0592-4461-B7E2-2589179A6B8C}" type="datetimeFigureOut">
              <a:rPr lang="en-US" smtClean="0"/>
              <a:pPr/>
              <a:t>8/27/2009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B39DE0-23BD-4B4D-ABD3-D810659886A3}" type="slidenum">
              <a:rPr lang="en-US" smtClean="0"/>
              <a:pPr/>
              <a:t>‹#›</a:t>
            </a:fld>
            <a:endParaRPr lang="en-US"/>
          </a:p>
        </p:txBody>
      </p:sp>
      <p:sp>
        <p:nvSpPr>
          <p:cNvPr id="8" name="Straight Connector 7"/>
          <p:cNvSpPr>
            <a:spLocks noChangeShapeType="1"/>
          </p:cNvSpPr>
          <p:nvPr/>
        </p:nvSpPr>
        <p:spPr bwMode="auto">
          <a:xfrm flipV="1">
            <a:off x="4563081" y="1575653"/>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3" y="1524001"/>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1"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B6704F5C-0592-4461-B7E2-2589179A6B8C}" type="datetimeFigureOut">
              <a:rPr lang="en-US" smtClean="0"/>
              <a:pPr/>
              <a:t>8/27/2009</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4"/>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7"/>
            <a:ext cx="457200" cy="441325"/>
          </a:xfrm>
        </p:spPr>
        <p:txBody>
          <a:bodyPr/>
          <a:lstStyle>
            <a:lvl1pPr algn="ctr">
              <a:defRPr/>
            </a:lvl1pPr>
          </a:lstStyle>
          <a:p>
            <a:fld id="{9AB39DE0-23BD-4B4D-ABD3-D810659886A3}"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6704F5C-0592-4461-B7E2-2589179A6B8C}" type="datetimeFigureOut">
              <a:rPr lang="en-US" smtClean="0"/>
              <a:pPr/>
              <a:t>8/27/2009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1"/>
            <a:ext cx="457200" cy="441325"/>
          </a:xfrm>
        </p:spPr>
        <p:txBody>
          <a:bodyPr/>
          <a:lstStyle/>
          <a:p>
            <a:fld id="{9AB39DE0-23BD-4B4D-ABD3-D810659886A3}" type="slidenum">
              <a:rPr lang="en-US" smtClean="0"/>
              <a:pPr/>
              <a:t>‹#›</a:t>
            </a:fld>
            <a:endParaRPr lang="en-US"/>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7"/>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B6704F5C-0592-4461-B7E2-2589179A6B8C}" type="datetimeFigureOut">
              <a:rPr lang="en-US" smtClean="0"/>
              <a:pPr/>
              <a:t>8/27/2009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9AB39DE0-23BD-4B4D-ABD3-D810659886A3}" type="slidenum">
              <a:rPr lang="en-US" smtClean="0"/>
              <a:pPr/>
              <a:t>‹#›</a:t>
            </a:fld>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1"/>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9"/>
            <a:ext cx="457200" cy="441325"/>
          </a:xfrm>
        </p:spPr>
        <p:txBody>
          <a:bodyPr/>
          <a:lstStyle>
            <a:lvl1pPr>
              <a:defRPr>
                <a:solidFill>
                  <a:schemeClr val="accent3">
                    <a:shade val="75000"/>
                  </a:schemeClr>
                </a:solidFill>
              </a:defRPr>
            </a:lvl1pPr>
          </a:lstStyle>
          <a:p>
            <a:fld id="{9AB39DE0-23BD-4B4D-ABD3-D810659886A3}" type="slidenum">
              <a:rPr lang="en-US" smtClean="0"/>
              <a:pPr/>
              <a:t>‹#›</a:t>
            </a:fld>
            <a:endParaRPr lang="en-US"/>
          </a:p>
        </p:txBody>
      </p:sp>
      <p:sp>
        <p:nvSpPr>
          <p:cNvPr id="21" name="Rectangle 20"/>
          <p:cNvSpPr>
            <a:spLocks noChangeArrowheads="1"/>
          </p:cNvSpPr>
          <p:nvPr/>
        </p:nvSpPr>
        <p:spPr bwMode="auto">
          <a:xfrm>
            <a:off x="149352" y="638838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B6704F5C-0592-4461-B7E2-2589179A6B8C}" type="datetimeFigureOut">
              <a:rPr lang="en-US" smtClean="0"/>
              <a:pPr/>
              <a:t>8/27/2009</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9"/>
            <a:ext cx="457200" cy="441325"/>
          </a:xfrm>
        </p:spPr>
        <p:txBody>
          <a:bodyPr/>
          <a:lstStyle/>
          <a:p>
            <a:fld id="{9AB39DE0-23BD-4B4D-ABD3-D810659886A3}"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B6704F5C-0592-4461-B7E2-2589179A6B8C}" type="datetimeFigureOut">
              <a:rPr lang="en-US" smtClean="0"/>
              <a:pPr/>
              <a:t>8/27/2009</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1"/>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B6704F5C-0592-4461-B7E2-2589179A6B8C}" type="datetimeFigureOut">
              <a:rPr lang="en-US" smtClean="0"/>
              <a:pPr/>
              <a:t>8/27/2009</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5"/>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9AB39DE0-23BD-4B4D-ABD3-D810659886A3}"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ransition>
    <p:fade/>
  </p:transition>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en-US" dirty="0" smtClean="0"/>
              <a:t>August 27</a:t>
            </a:r>
          </a:p>
          <a:p>
            <a:r>
              <a:rPr lang="en-US" dirty="0" smtClean="0"/>
              <a:t>CW: Chapter 1</a:t>
            </a:r>
          </a:p>
          <a:p>
            <a:r>
              <a:rPr lang="en-US" dirty="0" smtClean="0"/>
              <a:t>BH: MLA Essay Format &amp; Active Verbs</a:t>
            </a:r>
          </a:p>
          <a:p>
            <a:endParaRPr lang="en-US" dirty="0" smtClean="0"/>
          </a:p>
        </p:txBody>
      </p:sp>
      <p:sp>
        <p:nvSpPr>
          <p:cNvPr id="2" name="Title 1"/>
          <p:cNvSpPr>
            <a:spLocks noGrp="1"/>
          </p:cNvSpPr>
          <p:nvPr>
            <p:ph type="ctrTitle"/>
          </p:nvPr>
        </p:nvSpPr>
        <p:spPr/>
        <p:txBody>
          <a:bodyPr/>
          <a:lstStyle/>
          <a:p>
            <a:r>
              <a:rPr lang="en-US" dirty="0" smtClean="0"/>
              <a:t>English 1301 </a:t>
            </a:r>
            <a:endParaRPr lang="en-US"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MLA Format</a:t>
            </a:r>
            <a:endParaRPr lang="en-US" dirty="0"/>
          </a:p>
        </p:txBody>
      </p:sp>
      <p:sp>
        <p:nvSpPr>
          <p:cNvPr id="3" name="Content Placeholder 2"/>
          <p:cNvSpPr>
            <a:spLocks noGrp="1"/>
          </p:cNvSpPr>
          <p:nvPr>
            <p:ph sz="quarter" idx="1"/>
          </p:nvPr>
        </p:nvSpPr>
        <p:spPr/>
        <p:txBody>
          <a:bodyPr>
            <a:normAutofit/>
          </a:bodyPr>
          <a:lstStyle/>
          <a:p>
            <a:r>
              <a:rPr lang="en-US" dirty="0" smtClean="0"/>
              <a:t>Margins – 1” top, bottom, left, right</a:t>
            </a:r>
          </a:p>
          <a:p>
            <a:r>
              <a:rPr lang="en-US" dirty="0" smtClean="0"/>
              <a:t>Double-spaced throughout</a:t>
            </a:r>
          </a:p>
          <a:p>
            <a:r>
              <a:rPr lang="en-US" dirty="0" smtClean="0"/>
              <a:t>Font – 12 pt. Times New Roman</a:t>
            </a:r>
          </a:p>
          <a:p>
            <a:r>
              <a:rPr lang="en-US" dirty="0" smtClean="0"/>
              <a:t>Title – We always need a title. Centered on the page.</a:t>
            </a:r>
          </a:p>
          <a:p>
            <a:r>
              <a:rPr lang="en-US" dirty="0" smtClean="0"/>
              <a:t>Indent new paragraphs ½”, or one tab.</a:t>
            </a:r>
          </a:p>
          <a:p>
            <a:r>
              <a:rPr lang="en-US" dirty="0" smtClean="0"/>
              <a:t>Page numbers – in top right. Use last name plus page number. Page number on 1</a:t>
            </a:r>
            <a:r>
              <a:rPr lang="en-US" baseline="30000" dirty="0" smtClean="0"/>
              <a:t>st</a:t>
            </a:r>
            <a:r>
              <a:rPr lang="en-US" dirty="0" smtClean="0"/>
              <a:t> page.</a:t>
            </a:r>
          </a:p>
          <a:p>
            <a:endParaRPr lang="en-US" dirty="0"/>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MLA Format</a:t>
            </a:r>
            <a:endParaRPr lang="en-US" dirty="0"/>
          </a:p>
        </p:txBody>
      </p:sp>
      <p:sp>
        <p:nvSpPr>
          <p:cNvPr id="3" name="Content Placeholder 2"/>
          <p:cNvSpPr>
            <a:spLocks noGrp="1"/>
          </p:cNvSpPr>
          <p:nvPr>
            <p:ph sz="quarter" idx="1"/>
          </p:nvPr>
        </p:nvSpPr>
        <p:spPr/>
        <p:txBody>
          <a:bodyPr/>
          <a:lstStyle/>
          <a:p>
            <a:r>
              <a:rPr lang="en-US" dirty="0" smtClean="0"/>
              <a:t>Heading</a:t>
            </a:r>
          </a:p>
          <a:p>
            <a:pPr lvl="1"/>
            <a:r>
              <a:rPr lang="en-US" dirty="0" smtClean="0"/>
              <a:t>Name</a:t>
            </a:r>
          </a:p>
          <a:p>
            <a:pPr lvl="1"/>
            <a:r>
              <a:rPr lang="en-US" dirty="0" smtClean="0"/>
              <a:t>Instructor’s name</a:t>
            </a:r>
          </a:p>
          <a:p>
            <a:pPr lvl="1"/>
            <a:r>
              <a:rPr lang="en-US" dirty="0" smtClean="0"/>
              <a:t>Class + Section #</a:t>
            </a:r>
          </a:p>
          <a:p>
            <a:pPr lvl="1"/>
            <a:r>
              <a:rPr lang="en-US" dirty="0" smtClean="0"/>
              <a:t>Date the assignment is due, not the day you type this up, but the assignment’s due date.</a:t>
            </a:r>
          </a:p>
          <a:p>
            <a:pPr lvl="1"/>
            <a:r>
              <a:rPr lang="en-US" dirty="0" smtClean="0"/>
              <a:t>Do NOT place this information in a header. It does not need to be repeated on every page. </a:t>
            </a:r>
            <a:endParaRPr lang="en-US" dirty="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MLA Format Example </a:t>
            </a:r>
            <a:endParaRPr lang="en-US" dirty="0"/>
          </a:p>
        </p:txBody>
      </p:sp>
      <p:sp>
        <p:nvSpPr>
          <p:cNvPr id="3" name="Content Placeholder 2"/>
          <p:cNvSpPr>
            <a:spLocks noGrp="1"/>
          </p:cNvSpPr>
          <p:nvPr>
            <p:ph sz="quarter" idx="1"/>
          </p:nvPr>
        </p:nvSpPr>
        <p:spPr/>
        <p:txBody>
          <a:bodyPr>
            <a:normAutofit fontScale="55000" lnSpcReduction="20000"/>
          </a:bodyPr>
          <a:lstStyle/>
          <a:p>
            <a:pPr>
              <a:lnSpc>
                <a:spcPct val="220000"/>
              </a:lnSpc>
              <a:buNone/>
            </a:pPr>
            <a:r>
              <a:rPr lang="en-US" dirty="0" smtClean="0"/>
              <a:t>								</a:t>
            </a:r>
            <a:r>
              <a:rPr lang="en-US" sz="2500" dirty="0" smtClean="0">
                <a:latin typeface="Times New Roman" pitchFamily="18" charset="0"/>
                <a:cs typeface="Times New Roman" pitchFamily="18" charset="0"/>
              </a:rPr>
              <a:t>George 1</a:t>
            </a:r>
          </a:p>
          <a:p>
            <a:pPr>
              <a:lnSpc>
                <a:spcPct val="220000"/>
              </a:lnSpc>
              <a:buNone/>
            </a:pPr>
            <a:endParaRPr lang="en-US" sz="2500" dirty="0">
              <a:latin typeface="Times New Roman" pitchFamily="18" charset="0"/>
              <a:cs typeface="Times New Roman" pitchFamily="18" charset="0"/>
            </a:endParaRPr>
          </a:p>
          <a:p>
            <a:pPr lvl="1">
              <a:lnSpc>
                <a:spcPct val="220000"/>
              </a:lnSpc>
              <a:buNone/>
            </a:pPr>
            <a:r>
              <a:rPr lang="en-US" sz="2500" dirty="0" smtClean="0">
                <a:latin typeface="Times New Roman" pitchFamily="18" charset="0"/>
                <a:cs typeface="Times New Roman" pitchFamily="18" charset="0"/>
              </a:rPr>
              <a:t>Jim </a:t>
            </a:r>
            <a:r>
              <a:rPr lang="en-US" sz="2500" dirty="0" err="1" smtClean="0">
                <a:latin typeface="Times New Roman" pitchFamily="18" charset="0"/>
                <a:cs typeface="Times New Roman" pitchFamily="18" charset="0"/>
              </a:rPr>
              <a:t>Yudovitz</a:t>
            </a:r>
            <a:endParaRPr lang="en-US" sz="2500" dirty="0" smtClean="0">
              <a:latin typeface="Times New Roman" pitchFamily="18" charset="0"/>
              <a:cs typeface="Times New Roman" pitchFamily="18" charset="0"/>
            </a:endParaRPr>
          </a:p>
          <a:p>
            <a:pPr lvl="1">
              <a:lnSpc>
                <a:spcPct val="220000"/>
              </a:lnSpc>
              <a:buNone/>
            </a:pPr>
            <a:r>
              <a:rPr lang="en-US" sz="2500" dirty="0" smtClean="0">
                <a:latin typeface="Times New Roman" pitchFamily="18" charset="0"/>
                <a:cs typeface="Times New Roman" pitchFamily="18" charset="0"/>
              </a:rPr>
              <a:t>Sean George</a:t>
            </a:r>
          </a:p>
          <a:p>
            <a:pPr lvl="1">
              <a:lnSpc>
                <a:spcPct val="220000"/>
              </a:lnSpc>
              <a:buNone/>
            </a:pPr>
            <a:r>
              <a:rPr lang="en-US" sz="2500" dirty="0" smtClean="0">
                <a:latin typeface="Times New Roman" pitchFamily="18" charset="0"/>
                <a:cs typeface="Times New Roman" pitchFamily="18" charset="0"/>
              </a:rPr>
              <a:t>English 1301.23339</a:t>
            </a:r>
          </a:p>
          <a:p>
            <a:pPr lvl="1">
              <a:lnSpc>
                <a:spcPct val="220000"/>
              </a:lnSpc>
              <a:buNone/>
            </a:pPr>
            <a:r>
              <a:rPr lang="en-US" sz="2500" dirty="0" smtClean="0">
                <a:latin typeface="Times New Roman" pitchFamily="18" charset="0"/>
                <a:cs typeface="Times New Roman" pitchFamily="18" charset="0"/>
              </a:rPr>
              <a:t>10 September 2009</a:t>
            </a:r>
          </a:p>
          <a:p>
            <a:pPr algn="ctr">
              <a:lnSpc>
                <a:spcPct val="220000"/>
              </a:lnSpc>
              <a:buNone/>
            </a:pPr>
            <a:r>
              <a:rPr lang="en-US" sz="2500" dirty="0" smtClean="0">
                <a:latin typeface="Times New Roman" pitchFamily="18" charset="0"/>
                <a:cs typeface="Times New Roman" pitchFamily="18" charset="0"/>
              </a:rPr>
              <a:t>The UC: Life in the Slow Lane</a:t>
            </a:r>
          </a:p>
          <a:p>
            <a:pPr>
              <a:lnSpc>
                <a:spcPct val="220000"/>
              </a:lnSpc>
              <a:buNone/>
            </a:pPr>
            <a:r>
              <a:rPr lang="en-US" sz="2500" dirty="0">
                <a:latin typeface="Times New Roman" pitchFamily="18" charset="0"/>
                <a:cs typeface="Times New Roman" pitchFamily="18" charset="0"/>
              </a:rPr>
              <a:t>	</a:t>
            </a:r>
            <a:r>
              <a:rPr lang="en-US" sz="2500" dirty="0" smtClean="0">
                <a:latin typeface="Times New Roman" pitchFamily="18" charset="0"/>
                <a:cs typeface="Times New Roman" pitchFamily="18" charset="0"/>
              </a:rPr>
              <a:t>	Life in the university center, aka the student center tends to be dull and uninteresting. However……………………….</a:t>
            </a:r>
            <a:endParaRPr lang="en-US" sz="2500" dirty="0">
              <a:latin typeface="Times New Roman" pitchFamily="18" charset="0"/>
              <a:cs typeface="Times New Roman" pitchFamily="18" charset="0"/>
            </a:endParaRP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BH: Active Verbs, pgs. 146-151</a:t>
            </a:r>
            <a:endParaRPr lang="en-US" dirty="0"/>
          </a:p>
        </p:txBody>
      </p:sp>
      <p:sp>
        <p:nvSpPr>
          <p:cNvPr id="3" name="Content Placeholder 2"/>
          <p:cNvSpPr>
            <a:spLocks noGrp="1"/>
          </p:cNvSpPr>
          <p:nvPr>
            <p:ph sz="quarter" idx="1"/>
          </p:nvPr>
        </p:nvSpPr>
        <p:spPr/>
        <p:txBody>
          <a:bodyPr/>
          <a:lstStyle/>
          <a:p>
            <a:r>
              <a:rPr lang="en-US" dirty="0" smtClean="0"/>
              <a:t>Use active verbs as much as possible, although it is not always possible. </a:t>
            </a:r>
          </a:p>
          <a:p>
            <a:pPr lvl="1"/>
            <a:r>
              <a:rPr lang="en-US" dirty="0" smtClean="0"/>
              <a:t>Passive: The pumps </a:t>
            </a:r>
            <a:r>
              <a:rPr lang="en-US" i="1" dirty="0" smtClean="0"/>
              <a:t>were destroyed </a:t>
            </a:r>
            <a:r>
              <a:rPr lang="en-US" dirty="0" smtClean="0"/>
              <a:t>by a surge of power.</a:t>
            </a:r>
          </a:p>
          <a:p>
            <a:pPr lvl="1"/>
            <a:r>
              <a:rPr lang="en-US" dirty="0" smtClean="0"/>
              <a:t>Active: A surge of water </a:t>
            </a:r>
            <a:r>
              <a:rPr lang="en-US" i="1" dirty="0" smtClean="0"/>
              <a:t>destroyed</a:t>
            </a:r>
            <a:r>
              <a:rPr lang="en-US" dirty="0" smtClean="0"/>
              <a:t> the pumps.</a:t>
            </a:r>
          </a:p>
          <a:p>
            <a:pPr lvl="2"/>
            <a:r>
              <a:rPr lang="en-US" dirty="0" smtClean="0"/>
              <a:t>In the first sentence, the pumps are passive, they are not DOING anything. In the second sentence, the water is active, it is destroying the pumps.</a:t>
            </a:r>
          </a:p>
          <a:p>
            <a:pPr lvl="1">
              <a:buNone/>
            </a:pPr>
            <a:endParaRPr lang="en-US" dirty="0"/>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Active Verbs</a:t>
            </a:r>
            <a:endParaRPr lang="en-US" dirty="0"/>
          </a:p>
        </p:txBody>
      </p:sp>
      <p:sp>
        <p:nvSpPr>
          <p:cNvPr id="3" name="Content Placeholder 2"/>
          <p:cNvSpPr>
            <a:spLocks noGrp="1"/>
          </p:cNvSpPr>
          <p:nvPr>
            <p:ph sz="quarter" idx="1"/>
          </p:nvPr>
        </p:nvSpPr>
        <p:spPr/>
        <p:txBody>
          <a:bodyPr>
            <a:normAutofit/>
          </a:bodyPr>
          <a:lstStyle/>
          <a:p>
            <a:pPr lvl="1"/>
            <a:r>
              <a:rPr lang="en-US" dirty="0" smtClean="0"/>
              <a:t>Passive: The fly ball was caught by Hernando.</a:t>
            </a:r>
          </a:p>
          <a:p>
            <a:pPr lvl="1"/>
            <a:r>
              <a:rPr lang="en-US" dirty="0" smtClean="0"/>
              <a:t>Active: Hernando caught the fly ball.</a:t>
            </a:r>
          </a:p>
          <a:p>
            <a:pPr lvl="2"/>
            <a:r>
              <a:rPr lang="en-US" dirty="0" smtClean="0"/>
              <a:t>In the first sentence, the fly ball is passive. In the second, Hernando acts. </a:t>
            </a:r>
          </a:p>
          <a:p>
            <a:pPr lvl="1"/>
            <a:r>
              <a:rPr lang="en-US" dirty="0" smtClean="0"/>
              <a:t>Passive: The transformer was struck by a bolt of lightning. </a:t>
            </a:r>
          </a:p>
          <a:p>
            <a:pPr lvl="1"/>
            <a:r>
              <a:rPr lang="en-US" dirty="0" smtClean="0"/>
              <a:t>Active: The bolt of lightning struck the transformer.</a:t>
            </a:r>
          </a:p>
          <a:p>
            <a:pPr lvl="2"/>
            <a:r>
              <a:rPr lang="en-US" dirty="0" smtClean="0"/>
              <a:t>Again, passive versus active. The difference may be subtle, but using active verbs as often as possible will strengthen your writing. </a:t>
            </a:r>
          </a:p>
          <a:p>
            <a:pPr lvl="2"/>
            <a:endParaRPr lang="en-US"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Active Verbs, Exercise 8-1</a:t>
            </a:r>
            <a:endParaRPr lang="en-US" dirty="0"/>
          </a:p>
        </p:txBody>
      </p:sp>
      <p:sp>
        <p:nvSpPr>
          <p:cNvPr id="3" name="Content Placeholder 2"/>
          <p:cNvSpPr>
            <a:spLocks noGrp="1"/>
          </p:cNvSpPr>
          <p:nvPr>
            <p:ph sz="quarter" idx="1"/>
          </p:nvPr>
        </p:nvSpPr>
        <p:spPr/>
        <p:txBody>
          <a:bodyPr/>
          <a:lstStyle/>
          <a:p>
            <a:pPr marL="514350" indent="-514350">
              <a:buFont typeface="+mj-lt"/>
              <a:buAutoNum type="alphaLcPeriod"/>
            </a:pPr>
            <a:r>
              <a:rPr lang="en-US" dirty="0" smtClean="0"/>
              <a:t>The Prussians were victorious over the Saxons in 1745.</a:t>
            </a:r>
          </a:p>
          <a:p>
            <a:pPr marL="514350" indent="-514350">
              <a:buFont typeface="+mj-lt"/>
              <a:buAutoNum type="alphaLcPeriod"/>
            </a:pPr>
            <a:r>
              <a:rPr lang="en-US" dirty="0" smtClean="0"/>
              <a:t>The entire operation is managed by Ahmed, the producer.</a:t>
            </a:r>
          </a:p>
          <a:p>
            <a:pPr marL="514350" indent="-514350">
              <a:buFont typeface="+mj-lt"/>
              <a:buAutoNum type="alphaLcPeriod"/>
            </a:pPr>
            <a:r>
              <a:rPr lang="en-US" dirty="0" smtClean="0"/>
              <a:t>There were shouting protestors on the courthouse steps.</a:t>
            </a:r>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Exercise 8-1, pg. 151, with a partner</a:t>
            </a:r>
            <a:endParaRPr lang="en-US" dirty="0"/>
          </a:p>
        </p:txBody>
      </p:sp>
      <p:sp>
        <p:nvSpPr>
          <p:cNvPr id="3" name="Content Placeholder 2"/>
          <p:cNvSpPr>
            <a:spLocks noGrp="1"/>
          </p:cNvSpPr>
          <p:nvPr>
            <p:ph sz="quarter" idx="1"/>
          </p:nvPr>
        </p:nvSpPr>
        <p:spPr/>
        <p:txBody>
          <a:bodyPr>
            <a:normAutofit/>
          </a:bodyPr>
          <a:lstStyle/>
          <a:p>
            <a:pPr marL="514350" indent="-514350">
              <a:buFont typeface="+mj-lt"/>
              <a:buAutoNum type="arabicPeriod"/>
            </a:pPr>
            <a:r>
              <a:rPr lang="en-US" dirty="0" smtClean="0"/>
              <a:t>A strange sound was made in the willow tree by the monkey that had escaped from the zoo.</a:t>
            </a:r>
          </a:p>
          <a:p>
            <a:pPr marL="514350" indent="-514350">
              <a:buFont typeface="+mj-lt"/>
              <a:buAutoNum type="arabicPeriod"/>
            </a:pPr>
            <a:r>
              <a:rPr lang="en-US" dirty="0" smtClean="0"/>
              <a:t>Her letter was in acknowledgement of the student’s participation in the literacy program.</a:t>
            </a:r>
          </a:p>
          <a:p>
            <a:pPr marL="514350" indent="-514350">
              <a:buFont typeface="+mj-lt"/>
              <a:buAutoNum type="arabicPeriod"/>
            </a:pPr>
            <a:r>
              <a:rPr lang="en-US" dirty="0" smtClean="0"/>
              <a:t>The work of Paul </a:t>
            </a:r>
            <a:r>
              <a:rPr lang="en-US" dirty="0" err="1" smtClean="0"/>
              <a:t>Oakenfold</a:t>
            </a:r>
            <a:r>
              <a:rPr lang="en-US" dirty="0" smtClean="0"/>
              <a:t> and Sandra Collins was influential in my choice of music for my audition.</a:t>
            </a:r>
          </a:p>
          <a:p>
            <a:pPr marL="514350" indent="-514350">
              <a:buFont typeface="+mj-lt"/>
              <a:buAutoNum type="arabicPeriod"/>
            </a:pPr>
            <a:r>
              <a:rPr lang="en-US" dirty="0" smtClean="0"/>
              <a:t>The only responsibility I was given by my parents was putting gas in the brand-new Mitsubishi they bought me my senior year. </a:t>
            </a:r>
            <a:endParaRPr lang="en-US" dirty="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marL="514350" indent="-514350">
              <a:buAutoNum type="arabicPeriod"/>
            </a:pPr>
            <a:r>
              <a:rPr lang="en-US" dirty="0" smtClean="0"/>
              <a:t>A strange sound was made in the willow tree by the monkey that had escaped from the zoo.</a:t>
            </a:r>
          </a:p>
          <a:p>
            <a:pPr marL="514350" indent="-514350">
              <a:buNone/>
            </a:pPr>
            <a:endParaRPr lang="en-US" dirty="0"/>
          </a:p>
          <a:p>
            <a:pPr marL="514350" indent="-514350">
              <a:buNone/>
            </a:pPr>
            <a:r>
              <a:rPr lang="en-US" dirty="0" smtClean="0"/>
              <a:t>Revision???</a:t>
            </a:r>
          </a:p>
          <a:p>
            <a:pPr marL="514350" indent="-514350">
              <a:buNone/>
            </a:pPr>
            <a:r>
              <a:rPr lang="en-US" dirty="0" smtClean="0"/>
              <a:t>The monkey that escaped from the zoo made strange sounds in the willow tree.</a:t>
            </a:r>
          </a:p>
          <a:p>
            <a:pPr marL="914400" lvl="1" indent="-514350">
              <a:buNone/>
            </a:pPr>
            <a:endParaRPr lang="en-US" dirty="0" smtClean="0"/>
          </a:p>
          <a:p>
            <a:pPr marL="514350" indent="-514350">
              <a:buFont typeface="+mj-lt"/>
              <a:buAutoNum type="arabicPeriod"/>
            </a:pPr>
            <a:endParaRPr lang="en-US" dirty="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marL="514350" indent="-514350">
              <a:buNone/>
            </a:pPr>
            <a:r>
              <a:rPr lang="en-US" dirty="0" smtClean="0"/>
              <a:t>2. Her letter was in acknowledgement of the student’s participation in the literacy program.</a:t>
            </a:r>
          </a:p>
          <a:p>
            <a:pPr marL="514350" indent="-514350">
              <a:buNone/>
            </a:pPr>
            <a:endParaRPr lang="en-US" dirty="0" smtClean="0"/>
          </a:p>
          <a:p>
            <a:pPr marL="514350" indent="-514350">
              <a:buNone/>
            </a:pPr>
            <a:r>
              <a:rPr lang="en-US" dirty="0" smtClean="0"/>
              <a:t>Revision???</a:t>
            </a:r>
          </a:p>
          <a:p>
            <a:pPr marL="514350" indent="-514350">
              <a:buNone/>
            </a:pPr>
            <a:r>
              <a:rPr lang="en-US" dirty="0" smtClean="0"/>
              <a:t>She wrote a letter acknowledging the student’s participation in the literacy program.</a:t>
            </a:r>
            <a:endParaRPr lang="en-US" dirty="0"/>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pPr>
              <a:buNone/>
            </a:pPr>
            <a:r>
              <a:rPr lang="en-US" dirty="0" smtClean="0"/>
              <a:t>3. The work of Paul </a:t>
            </a:r>
            <a:r>
              <a:rPr lang="en-US" dirty="0" err="1" smtClean="0"/>
              <a:t>Oakenfold</a:t>
            </a:r>
            <a:r>
              <a:rPr lang="en-US" dirty="0" smtClean="0"/>
              <a:t> and Sandra Collins was influential in my choice of music for my audition.</a:t>
            </a:r>
          </a:p>
          <a:p>
            <a:pPr>
              <a:buNone/>
            </a:pPr>
            <a:r>
              <a:rPr lang="en-US" dirty="0" smtClean="0"/>
              <a:t>Revision???</a:t>
            </a:r>
          </a:p>
          <a:p>
            <a:pPr>
              <a:buNone/>
            </a:pPr>
            <a:r>
              <a:rPr lang="en-US" dirty="0" smtClean="0"/>
              <a:t>The work of Paul </a:t>
            </a:r>
            <a:r>
              <a:rPr lang="en-US" dirty="0" err="1" smtClean="0"/>
              <a:t>Oakenfold</a:t>
            </a:r>
            <a:r>
              <a:rPr lang="en-US" dirty="0" smtClean="0"/>
              <a:t> and Sandra Collins influenced my choice of music for my audition.</a:t>
            </a:r>
          </a:p>
          <a:p>
            <a:pPr>
              <a:buNone/>
            </a:pPr>
            <a:r>
              <a:rPr lang="en-US" dirty="0" smtClean="0"/>
              <a:t>The work of Paul </a:t>
            </a:r>
            <a:r>
              <a:rPr lang="en-US" dirty="0" err="1" smtClean="0"/>
              <a:t>Oakenfold</a:t>
            </a:r>
            <a:r>
              <a:rPr lang="en-US" dirty="0" smtClean="0"/>
              <a:t> and Sandra Collins influenced the music I chose for my audition.</a:t>
            </a:r>
            <a:endParaRPr lang="en-US"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Prentice Hall Guide for College Writers, </a:t>
            </a:r>
            <a:r>
              <a:rPr lang="en-US" dirty="0" err="1" smtClean="0"/>
              <a:t>Chp</a:t>
            </a:r>
            <a:r>
              <a:rPr lang="en-US" dirty="0" smtClean="0"/>
              <a:t>. 1</a:t>
            </a:r>
            <a:br>
              <a:rPr lang="en-US" dirty="0" smtClean="0"/>
            </a:br>
            <a:r>
              <a:rPr lang="en-US" dirty="0" smtClean="0"/>
              <a:t>Myths versus Reality</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Myth: Writing is easy for some.</a:t>
            </a:r>
          </a:p>
          <a:p>
            <a:pPr>
              <a:buNone/>
            </a:pPr>
            <a:endParaRPr lang="en-US" dirty="0" smtClean="0"/>
          </a:p>
          <a:p>
            <a:pPr lvl="1"/>
            <a:r>
              <a:rPr lang="en-US" dirty="0" smtClean="0"/>
              <a:t>Reality: Some writers might be blessed with the ability to write easily, but for most, including most professional writers, writing is hard, it is a struggle, and the words do not always come easily. </a:t>
            </a:r>
          </a:p>
          <a:p>
            <a:pPr lvl="1"/>
            <a:r>
              <a:rPr lang="en-US" dirty="0" smtClean="0"/>
              <a:t>Ernest Hemingway: “I always worked until I had something done and I always stopped when I knew what was going to happen next. That way I could be sure of going on the next day.” </a:t>
            </a:r>
          </a:p>
          <a:p>
            <a:pPr lvl="2"/>
            <a:r>
              <a:rPr lang="en-US" dirty="0" smtClean="0"/>
              <a:t>The best piece of advice I’ve received recently was this: “Always stop when you have something more to say. That way, you can be sure to be able to get going again the next day.”</a:t>
            </a:r>
            <a:endParaRPr lang="en-US"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85000" lnSpcReduction="10000"/>
          </a:bodyPr>
          <a:lstStyle/>
          <a:p>
            <a:pPr>
              <a:buNone/>
            </a:pPr>
            <a:r>
              <a:rPr lang="en-US" dirty="0" smtClean="0"/>
              <a:t>4. The only responsibility I was given by my parents was putting gas in the brand-new Mitsubishi they bought me my senior year. </a:t>
            </a:r>
          </a:p>
          <a:p>
            <a:pPr>
              <a:buNone/>
            </a:pPr>
            <a:endParaRPr lang="en-US" dirty="0" smtClean="0"/>
          </a:p>
          <a:p>
            <a:pPr>
              <a:buNone/>
            </a:pPr>
            <a:r>
              <a:rPr lang="en-US" dirty="0" smtClean="0"/>
              <a:t>Revision???</a:t>
            </a:r>
          </a:p>
          <a:p>
            <a:pPr>
              <a:buNone/>
            </a:pPr>
            <a:r>
              <a:rPr lang="en-US" dirty="0" smtClean="0"/>
              <a:t>My parents gave me the responsibility of putting gas in the brand-new Mitsubishi they bought during my senior year. </a:t>
            </a:r>
          </a:p>
          <a:p>
            <a:pPr>
              <a:buNone/>
            </a:pPr>
            <a:r>
              <a:rPr lang="en-US" dirty="0" smtClean="0"/>
              <a:t>This sentence may be hard to get away from the passive voice. For example,</a:t>
            </a:r>
          </a:p>
          <a:p>
            <a:pPr>
              <a:buNone/>
            </a:pPr>
            <a:r>
              <a:rPr lang="en-US" dirty="0" smtClean="0"/>
              <a:t>It is my responsibility to put gas in ….</a:t>
            </a:r>
          </a:p>
          <a:p>
            <a:pPr>
              <a:buNone/>
            </a:pPr>
            <a:r>
              <a:rPr lang="en-US" dirty="0" smtClean="0"/>
              <a:t>I have the responsibility to put gas in ….</a:t>
            </a:r>
          </a:p>
          <a:p>
            <a:pPr>
              <a:buNone/>
            </a:pPr>
            <a:r>
              <a:rPr lang="en-US" dirty="0" smtClean="0"/>
              <a:t>I am responsible for putting gas in ….</a:t>
            </a:r>
          </a:p>
          <a:p>
            <a:pPr>
              <a:buNone/>
            </a:pPr>
            <a:endParaRPr lang="en-US" dirty="0"/>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92500" lnSpcReduction="10000"/>
          </a:bodyPr>
          <a:lstStyle/>
          <a:p>
            <a:r>
              <a:rPr lang="en-US" dirty="0" smtClean="0"/>
              <a:t>Myth: “Good writers are born, not made. A writing course really won’t help my writing.”</a:t>
            </a:r>
          </a:p>
          <a:p>
            <a:pPr lvl="1"/>
            <a:endParaRPr lang="en-US" dirty="0" smtClean="0"/>
          </a:p>
          <a:p>
            <a:pPr lvl="1"/>
            <a:r>
              <a:rPr lang="en-US" dirty="0" smtClean="0"/>
              <a:t>Reality: Writers acquire their skills through practice and hard work, just like athletes. </a:t>
            </a:r>
          </a:p>
          <a:p>
            <a:pPr lvl="1">
              <a:buNone/>
            </a:pPr>
            <a:endParaRPr lang="en-US" dirty="0" smtClean="0"/>
          </a:p>
          <a:p>
            <a:r>
              <a:rPr lang="en-US" dirty="0" smtClean="0"/>
              <a:t>Myth: “Writing courses are just a review of grammar and punctuation.”</a:t>
            </a:r>
          </a:p>
          <a:p>
            <a:pPr lvl="1"/>
            <a:endParaRPr lang="en-US" dirty="0" smtClean="0"/>
          </a:p>
          <a:p>
            <a:pPr lvl="1"/>
            <a:r>
              <a:rPr lang="en-US" dirty="0" smtClean="0"/>
              <a:t>Reality: Yes, we will study grammar, punctuation, and mechanics, but those elements are only a small part of the whole. Expressing your thoughts in logical and consistent ways is more important than those things. </a:t>
            </a:r>
            <a:endParaRPr lang="en-US" dirty="0"/>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r>
              <a:rPr lang="en-US" dirty="0" smtClean="0"/>
              <a:t>Myth: “College writing courses teach creative writing, something I don’t need in my major.”</a:t>
            </a:r>
          </a:p>
          <a:p>
            <a:pPr>
              <a:buNone/>
            </a:pPr>
            <a:r>
              <a:rPr lang="en-US" dirty="0" smtClean="0"/>
              <a:t> </a:t>
            </a:r>
          </a:p>
          <a:p>
            <a:pPr lvl="1"/>
            <a:r>
              <a:rPr lang="en-US" dirty="0" smtClean="0"/>
              <a:t>Reality: I’ve designed this course, and these textbooks were chosen, to be practical and applicable to all majors. We may do some writing that is more creative than other pieces of writing that we do. But, in reality, all the writing we do in here is designed to improve your skills as writers. </a:t>
            </a:r>
          </a:p>
          <a:p>
            <a:pPr lvl="1">
              <a:buNone/>
            </a:pPr>
            <a:endParaRPr lang="en-US" dirty="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a:bodyPr>
          <a:lstStyle/>
          <a:p>
            <a:r>
              <a:rPr lang="en-US" dirty="0" smtClean="0"/>
              <a:t>Myth: “Writing courses are not important in college or the real world. I’ll never have to write again after I complete this class.”</a:t>
            </a:r>
          </a:p>
          <a:p>
            <a:pPr>
              <a:buNone/>
            </a:pPr>
            <a:endParaRPr lang="en-US" dirty="0" smtClean="0"/>
          </a:p>
          <a:p>
            <a:pPr lvl="1"/>
            <a:r>
              <a:rPr lang="en-US" dirty="0" smtClean="0"/>
              <a:t>Reality: Learning to write well can improve your note-taking skills, your reading comprehension, and your ability to think critically. Also, I can’t think of a major or job where there is not some writing or reading involved. I challenge you to tell me of a job that does not involve writing or reading of some kind, literally, shout it out. </a:t>
            </a:r>
          </a:p>
          <a:p>
            <a:pPr lvl="1">
              <a:buNone/>
            </a:pPr>
            <a:endParaRPr lang="en-US" dirty="0" smtClean="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Writing Rituals</a:t>
            </a:r>
            <a:endParaRPr lang="en-US" dirty="0"/>
          </a:p>
        </p:txBody>
      </p:sp>
      <p:sp>
        <p:nvSpPr>
          <p:cNvPr id="3" name="Content Placeholder 2"/>
          <p:cNvSpPr>
            <a:spLocks noGrp="1"/>
          </p:cNvSpPr>
          <p:nvPr>
            <p:ph sz="quarter" idx="1"/>
          </p:nvPr>
        </p:nvSpPr>
        <p:spPr/>
        <p:txBody>
          <a:bodyPr>
            <a:normAutofit/>
          </a:bodyPr>
          <a:lstStyle/>
          <a:p>
            <a:r>
              <a:rPr lang="en-US" dirty="0" smtClean="0"/>
              <a:t>A ritual is a ceremonial behavior performed not for its own sake but for some other goal. For example, the habit of fastening your seatbelt becomes a ritual when doing this reminds you to drive safely.</a:t>
            </a:r>
          </a:p>
          <a:p>
            <a:r>
              <a:rPr lang="en-US" dirty="0" smtClean="0"/>
              <a:t>In writing, sharpening pencils or finding a favorite pen, fixing coffee, or cleaning your desk may be habits that lead to successful writing. </a:t>
            </a: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On a sheet of paper, answer the following questions:</a:t>
            </a:r>
            <a:endParaRPr lang="en-US" dirty="0"/>
          </a:p>
        </p:txBody>
      </p:sp>
      <p:sp>
        <p:nvSpPr>
          <p:cNvPr id="3" name="Content Placeholder 2"/>
          <p:cNvSpPr>
            <a:spLocks noGrp="1"/>
          </p:cNvSpPr>
          <p:nvPr>
            <p:ph sz="quarter" idx="1"/>
          </p:nvPr>
        </p:nvSpPr>
        <p:spPr/>
        <p:txBody>
          <a:bodyPr>
            <a:normAutofit/>
          </a:bodyPr>
          <a:lstStyle/>
          <a:p>
            <a:pPr marL="514350" indent="-514350">
              <a:buFont typeface="+mj-lt"/>
              <a:buAutoNum type="arabicPeriod"/>
            </a:pPr>
            <a:r>
              <a:rPr lang="en-US" dirty="0" smtClean="0"/>
              <a:t>Describe your own writing rituals: When, where, and how do you do your best writing? </a:t>
            </a:r>
          </a:p>
          <a:p>
            <a:pPr marL="514350" indent="-514350">
              <a:buFont typeface="+mj-lt"/>
              <a:buAutoNum type="arabicPeriod"/>
            </a:pPr>
            <a:r>
              <a:rPr lang="en-US" dirty="0" smtClean="0"/>
              <a:t>In two or three sentences, complete the following thoughts: “First, my greatest strengths as a writer are……….BUT the area(s) I hope to improve the most in during this semester is (are)………………”</a:t>
            </a:r>
          </a:p>
          <a:p>
            <a:pPr marL="514350" indent="-514350">
              <a:buFont typeface="+mj-lt"/>
              <a:buAutoNum type="arabicPeriod"/>
            </a:pPr>
            <a:r>
              <a:rPr lang="en-US" dirty="0" smtClean="0"/>
              <a:t>In a few sentences, complete the following thought: “In my previous classes and from my own writing experiences, I’ve learned that the three most important rules about writing are….”</a:t>
            </a: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endParaRPr lang="en-US"/>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dirty="0"/>
          </a:p>
        </p:txBody>
      </p:sp>
      <p:sp>
        <p:nvSpPr>
          <p:cNvPr id="2" name="Title 1"/>
          <p:cNvSpPr>
            <a:spLocks noGrp="1"/>
          </p:cNvSpPr>
          <p:nvPr>
            <p:ph type="ctrTitle"/>
          </p:nvPr>
        </p:nvSpPr>
        <p:spPr/>
        <p:txBody>
          <a:bodyPr>
            <a:normAutofit/>
          </a:bodyPr>
          <a:lstStyle/>
          <a:p>
            <a:r>
              <a:rPr lang="en-US" dirty="0" smtClean="0"/>
              <a:t>Bedford Handbook: MLA Format, pgs. 122-23</a:t>
            </a:r>
            <a:endParaRPr lang="en-US" dirty="0"/>
          </a:p>
        </p:txBody>
      </p:sp>
    </p:spTree>
  </p:cSld>
  <p:clrMapOvr>
    <a:masterClrMapping/>
  </p:clrMapOvr>
  <p:transition>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62</TotalTime>
  <Words>1214</Words>
  <Application>Microsoft Office PowerPoint</Application>
  <PresentationFormat>On-screen Show (4:3)</PresentationFormat>
  <Paragraphs>95</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Civic</vt:lpstr>
      <vt:lpstr>English 1301 </vt:lpstr>
      <vt:lpstr>Prentice Hall Guide for College Writers, Chp. 1 Myths versus Reality</vt:lpstr>
      <vt:lpstr>Slide 3</vt:lpstr>
      <vt:lpstr>Slide 4</vt:lpstr>
      <vt:lpstr>Slide 5</vt:lpstr>
      <vt:lpstr>Writing Rituals</vt:lpstr>
      <vt:lpstr>On a sheet of paper, answer the following questions:</vt:lpstr>
      <vt:lpstr>Slide 8</vt:lpstr>
      <vt:lpstr>Bedford Handbook: MLA Format, pgs. 122-23</vt:lpstr>
      <vt:lpstr>MLA Format</vt:lpstr>
      <vt:lpstr>MLA Format</vt:lpstr>
      <vt:lpstr>MLA Format Example </vt:lpstr>
      <vt:lpstr>BH: Active Verbs, pgs. 146-151</vt:lpstr>
      <vt:lpstr>Active Verbs</vt:lpstr>
      <vt:lpstr>Active Verbs, Exercise 8-1</vt:lpstr>
      <vt:lpstr>Exercise 8-1, pg. 151, with a partner</vt:lpstr>
      <vt:lpstr>Slide 17</vt:lpstr>
      <vt:lpstr>Slide 18</vt:lpstr>
      <vt:lpstr>Slide 19</vt:lpstr>
      <vt:lpstr>Slide 20</vt:lpstr>
      <vt:lpstr>Slide 21</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English 1301 </dc:title>
  <dc:creator>Sean Matthew George</dc:creator>
  <cp:lastModifiedBy>Sean Matthew George</cp:lastModifiedBy>
  <cp:revision>3</cp:revision>
  <dcterms:created xsi:type="dcterms:W3CDTF">2009-08-27T16:12:23Z</dcterms:created>
  <dcterms:modified xsi:type="dcterms:W3CDTF">2009-08-27T17:16:00Z</dcterms:modified>
</cp:coreProperties>
</file>